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567" r:id="rId3"/>
    <p:sldId id="605" r:id="rId4"/>
    <p:sldId id="570" r:id="rId5"/>
    <p:sldId id="602" r:id="rId6"/>
    <p:sldId id="606" r:id="rId7"/>
    <p:sldId id="603" r:id="rId8"/>
    <p:sldId id="305" r:id="rId9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9040C"/>
    <a:srgbClr val="FFFF99"/>
    <a:srgbClr val="FF9966"/>
    <a:srgbClr val="008000"/>
    <a:srgbClr val="003300"/>
    <a:srgbClr val="0000FF"/>
    <a:srgbClr val="CC0066"/>
    <a:srgbClr val="27594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2023/8/2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5752359" cy="3828838"/>
          </a:xfrm>
        </p:spPr>
        <p:txBody>
          <a:bodyPr/>
          <a:lstStyle/>
          <a:p>
            <a:r>
              <a:rPr lang="en-US" altLang="zh-TW" sz="4000"/>
              <a:t>CTF model for long reverberation</a:t>
            </a:r>
            <a:br>
              <a:rPr lang="zh-TW" altLang="en-US" sz="32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2022. 08. 02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Algorithm summary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Future work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 sz="3200" dirty="0">
                <a:cs typeface="Times New Roman" panose="02020603050405020304" pitchFamily="18" charset="0"/>
              </a:rPr>
              <a:t>Algorithm summary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A525D2B9-7CC4-4165-8B82-DF6256309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175831"/>
              </p:ext>
            </p:extLst>
          </p:nvPr>
        </p:nvGraphicFramePr>
        <p:xfrm>
          <a:off x="677863" y="3581400"/>
          <a:ext cx="6427787" cy="315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" name="Equation" r:id="rId3" imgW="3098520" imgH="1473120" progId="Equation.DSMT4">
                  <p:embed/>
                </p:oleObj>
              </mc:Choice>
              <mc:Fallback>
                <p:oleObj name="Equation" r:id="rId3" imgW="3098520" imgH="1473120" progId="Equation.DSMT4">
                  <p:embed/>
                  <p:pic>
                    <p:nvPicPr>
                      <p:cNvPr id="10" name="內容版面配置區 3">
                        <a:extLst>
                          <a:ext uri="{FF2B5EF4-FFF2-40B4-BE49-F238E27FC236}">
                            <a16:creationId xmlns:a16="http://schemas.microsoft.com/office/drawing/2014/main" id="{A525D2B9-7CC4-4165-8B82-DF62563090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863" y="3581400"/>
                        <a:ext cx="6427787" cy="315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1725" y="1145511"/>
            <a:ext cx="7168430" cy="1987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De-reverberation using WPE.</a:t>
            </a:r>
          </a:p>
          <a:p>
            <a:pPr marL="457200" indent="-457200"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the dry source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signal </a:t>
            </a:r>
            <a:r>
              <a:rPr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ŝ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DAS.</a:t>
            </a:r>
          </a:p>
          <a:p>
            <a:pPr marL="457200" indent="-457200"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the ATF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</a:t>
            </a:r>
          </a:p>
          <a:p>
            <a:pPr marL="864428" lvl="1" indent="-342900">
              <a:buFont typeface="Wingdings" panose="05000000000000000000" pitchFamily="2" charset="2"/>
              <a:buChar char="l"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  <a:p>
            <a:pPr marL="864428" lvl="1" indent="-342900">
              <a:buFont typeface="Wingdings" panose="05000000000000000000" pitchFamily="2" charset="2"/>
              <a:buChar char="l"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Adaptive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filters: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LMS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RLS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 the source signal by MINT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6855280" y="3021004"/>
            <a:ext cx="3391805" cy="1182687"/>
            <a:chOff x="7181850" y="1836738"/>
            <a:chExt cx="3391805" cy="1182687"/>
          </a:xfrm>
        </p:grpSpPr>
        <p:sp>
          <p:nvSpPr>
            <p:cNvPr id="11" name="矩形 10"/>
            <p:cNvSpPr/>
            <p:nvPr/>
          </p:nvSpPr>
          <p:spPr>
            <a:xfrm>
              <a:off x="8190523" y="2512088"/>
              <a:ext cx="802752" cy="472272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單箭頭接點 12"/>
            <p:cNvCxnSpPr>
              <a:endCxn id="11" idx="1"/>
            </p:cNvCxnSpPr>
            <p:nvPr/>
          </p:nvCxnSpPr>
          <p:spPr>
            <a:xfrm flipV="1">
              <a:off x="7455877" y="2748224"/>
              <a:ext cx="734646" cy="5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/>
            <p:cNvCxnSpPr/>
            <p:nvPr/>
          </p:nvCxnSpPr>
          <p:spPr>
            <a:xfrm flipV="1">
              <a:off x="8984898" y="2739853"/>
              <a:ext cx="734646" cy="5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/>
            <p:cNvSpPr/>
            <p:nvPr/>
          </p:nvSpPr>
          <p:spPr>
            <a:xfrm>
              <a:off x="9739640" y="2692961"/>
              <a:ext cx="68106" cy="854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單箭頭接點 16"/>
            <p:cNvCxnSpPr/>
            <p:nvPr/>
          </p:nvCxnSpPr>
          <p:spPr>
            <a:xfrm flipV="1">
              <a:off x="9839009" y="2739850"/>
              <a:ext cx="734646" cy="5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H="1">
              <a:off x="9777676" y="2190541"/>
              <a:ext cx="9974" cy="5149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" name="物件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4770807"/>
                </p:ext>
              </p:extLst>
            </p:nvPr>
          </p:nvGraphicFramePr>
          <p:xfrm>
            <a:off x="7181850" y="2501900"/>
            <a:ext cx="211138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3" name="Equation" r:id="rId5" imgW="101520" imgH="190440" progId="Equation.DSMT4">
                    <p:embed/>
                  </p:oleObj>
                </mc:Choice>
                <mc:Fallback>
                  <p:oleObj name="Equation" r:id="rId5" imgW="101520" imgH="190440" progId="Equation.DSMT4">
                    <p:embed/>
                    <p:pic>
                      <p:nvPicPr>
                        <p:cNvPr id="20" name="物件 1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181850" y="2501900"/>
                          <a:ext cx="211138" cy="396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物件 20"/>
            <p:cNvGraphicFramePr>
              <a:graphicFrameLocks noChangeAspect="1"/>
            </p:cNvGraphicFramePr>
            <p:nvPr/>
          </p:nvGraphicFramePr>
          <p:xfrm>
            <a:off x="8375650" y="2541588"/>
            <a:ext cx="419100" cy="420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4" name="Equation" r:id="rId7" imgW="203040" imgH="203040" progId="Equation.DSMT4">
                    <p:embed/>
                  </p:oleObj>
                </mc:Choice>
                <mc:Fallback>
                  <p:oleObj name="Equation" r:id="rId7" imgW="203040" imgH="203040" progId="Equation.DSMT4">
                    <p:embed/>
                    <p:pic>
                      <p:nvPicPr>
                        <p:cNvPr id="21" name="物件 20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375650" y="2541588"/>
                          <a:ext cx="419100" cy="4206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物件 21"/>
            <p:cNvGraphicFramePr>
              <a:graphicFrameLocks noChangeAspect="1"/>
            </p:cNvGraphicFramePr>
            <p:nvPr/>
          </p:nvGraphicFramePr>
          <p:xfrm>
            <a:off x="9626600" y="1836738"/>
            <a:ext cx="28892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5" name="Equation" r:id="rId9" imgW="139680" imgH="164880" progId="Equation.DSMT4">
                    <p:embed/>
                  </p:oleObj>
                </mc:Choice>
                <mc:Fallback>
                  <p:oleObj name="Equation" r:id="rId9" imgW="139680" imgH="164880" progId="Equation.DSMT4">
                    <p:embed/>
                    <p:pic>
                      <p:nvPicPr>
                        <p:cNvPr id="22" name="物件 21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626600" y="1836738"/>
                          <a:ext cx="288925" cy="3413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物件 22"/>
            <p:cNvGraphicFramePr>
              <a:graphicFrameLocks noChangeAspect="1"/>
            </p:cNvGraphicFramePr>
            <p:nvPr/>
          </p:nvGraphicFramePr>
          <p:xfrm>
            <a:off x="10167938" y="2416175"/>
            <a:ext cx="2349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6" name="Equation" r:id="rId11" imgW="114120" imgH="139680" progId="Equation.DSMT4">
                    <p:embed/>
                  </p:oleObj>
                </mc:Choice>
                <mc:Fallback>
                  <p:oleObj name="Equation" r:id="rId11" imgW="114120" imgH="139680" progId="Equation.DSMT4">
                    <p:embed/>
                    <p:pic>
                      <p:nvPicPr>
                        <p:cNvPr id="23" name="物件 22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0167938" y="2416175"/>
                          <a:ext cx="2349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物件 23"/>
            <p:cNvGraphicFramePr>
              <a:graphicFrameLocks noChangeAspect="1"/>
            </p:cNvGraphicFramePr>
            <p:nvPr/>
          </p:nvGraphicFramePr>
          <p:xfrm>
            <a:off x="9486900" y="2386013"/>
            <a:ext cx="288925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7" name="Equation" r:id="rId13" imgW="139680" imgH="139680" progId="Equation.DSMT4">
                    <p:embed/>
                  </p:oleObj>
                </mc:Choice>
                <mc:Fallback>
                  <p:oleObj name="Equation" r:id="rId13" imgW="139680" imgH="139680" progId="Equation.DSMT4">
                    <p:embed/>
                    <p:pic>
                      <p:nvPicPr>
                        <p:cNvPr id="24" name="物件 2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486900" y="2386013"/>
                          <a:ext cx="288925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物件 24"/>
            <p:cNvGraphicFramePr>
              <a:graphicFrameLocks noChangeAspect="1"/>
            </p:cNvGraphicFramePr>
            <p:nvPr/>
          </p:nvGraphicFramePr>
          <p:xfrm>
            <a:off x="9320213" y="2808288"/>
            <a:ext cx="261937" cy="211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8" name="Equation" r:id="rId15" imgW="126720" imgH="101520" progId="Equation.DSMT4">
                    <p:embed/>
                  </p:oleObj>
                </mc:Choice>
                <mc:Fallback>
                  <p:oleObj name="Equation" r:id="rId15" imgW="126720" imgH="101520" progId="Equation.DSMT4">
                    <p:embed/>
                    <p:pic>
                      <p:nvPicPr>
                        <p:cNvPr id="25" name="物件 24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9320213" y="2808288"/>
                          <a:ext cx="261937" cy="2111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4628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0.4s 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487FAD84-27B0-4FA0-AA0E-D803B94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84" y="3005138"/>
            <a:ext cx="4726592" cy="3544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6C518E-A320-4D43-8FF0-74630470143D}"/>
              </a:ext>
            </a:extLst>
          </p:cNvPr>
          <p:cNvSpPr txBox="1"/>
          <p:nvPr/>
        </p:nvSpPr>
        <p:spPr>
          <a:xfrm>
            <a:off x="6365149" y="3776031"/>
            <a:ext cx="240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microphone location [1, 1.5,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B99D96-038C-4DC3-A1AD-249A3707F9B3}"/>
              </a:ext>
            </a:extLst>
          </p:cNvPr>
          <p:cNvSpPr txBox="1"/>
          <p:nvPr/>
        </p:nvSpPr>
        <p:spPr>
          <a:xfrm>
            <a:off x="7640883" y="4990259"/>
            <a:ext cx="20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[2, 2.6,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DB445B70-4E06-4AC5-AC8D-93F92D0CFF3A}"/>
              </a:ext>
            </a:extLst>
          </p:cNvPr>
          <p:cNvCxnSpPr>
            <a:cxnSpLocks/>
          </p:cNvCxnSpPr>
          <p:nvPr/>
        </p:nvCxnSpPr>
        <p:spPr>
          <a:xfrm flipV="1">
            <a:off x="5544682" y="5066515"/>
            <a:ext cx="297228" cy="253821"/>
          </a:xfrm>
          <a:prstGeom prst="curvedConnector3">
            <a:avLst>
              <a:gd name="adj1" fmla="val 6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9E63CC21-CC41-45F7-9153-A6CA8CDF910A}"/>
              </a:ext>
            </a:extLst>
          </p:cNvPr>
          <p:cNvCxnSpPr>
            <a:cxnSpLocks/>
          </p:cNvCxnSpPr>
          <p:nvPr/>
        </p:nvCxnSpPr>
        <p:spPr>
          <a:xfrm rot="10800000">
            <a:off x="7640885" y="4823923"/>
            <a:ext cx="750892" cy="242593"/>
          </a:xfrm>
          <a:prstGeom prst="curvedConnector3">
            <a:avLst>
              <a:gd name="adj1" fmla="val 1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8385C-DF01-4604-B979-0EDA611CA708}"/>
              </a:ext>
            </a:extLst>
          </p:cNvPr>
          <p:cNvSpPr txBox="1"/>
          <p:nvPr/>
        </p:nvSpPr>
        <p:spPr>
          <a:xfrm>
            <a:off x="6590612" y="6209488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1DE3DD-71C1-4CA6-97AB-2059082EFC6F}"/>
              </a:ext>
            </a:extLst>
          </p:cNvPr>
          <p:cNvSpPr txBox="1"/>
          <p:nvPr/>
        </p:nvSpPr>
        <p:spPr>
          <a:xfrm>
            <a:off x="8391777" y="6273083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BF2BF-3359-4806-A3FA-5BF1BBD57873}"/>
              </a:ext>
            </a:extLst>
          </p:cNvPr>
          <p:cNvSpPr txBox="1"/>
          <p:nvPr/>
        </p:nvSpPr>
        <p:spPr>
          <a:xfrm>
            <a:off x="5196044" y="4434953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ABD4B-FD61-48ED-9DD9-A3E9D8B272CF}"/>
              </a:ext>
            </a:extLst>
          </p:cNvPr>
          <p:cNvSpPr txBox="1"/>
          <p:nvPr/>
        </p:nvSpPr>
        <p:spPr>
          <a:xfrm>
            <a:off x="5304717" y="526725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B03503DA-3BF8-4E85-A54B-21CACB5F31F9}"/>
              </a:ext>
            </a:extLst>
          </p:cNvPr>
          <p:cNvCxnSpPr>
            <a:cxnSpLocks/>
          </p:cNvCxnSpPr>
          <p:nvPr/>
        </p:nvCxnSpPr>
        <p:spPr>
          <a:xfrm rot="5400000">
            <a:off x="6702348" y="4155084"/>
            <a:ext cx="712523" cy="4012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 (1)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0.4s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5BCD8D-53AE-4F75-B3A6-9DEA3CC4B48A}"/>
              </a:ext>
            </a:extLst>
          </p:cNvPr>
          <p:cNvSpPr txBox="1"/>
          <p:nvPr/>
        </p:nvSpPr>
        <p:spPr>
          <a:xfrm>
            <a:off x="1961145" y="573708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EF8A7-51C4-4755-B43A-74336638B8CD}"/>
              </a:ext>
            </a:extLst>
          </p:cNvPr>
          <p:cNvSpPr txBox="1"/>
          <p:nvPr/>
        </p:nvSpPr>
        <p:spPr>
          <a:xfrm>
            <a:off x="6265169" y="5737088"/>
            <a:ext cx="360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Estimated ATF with Wiener filtering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59DB40C-070E-43F3-897F-215185D0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19" y="1821485"/>
            <a:ext cx="4800000" cy="36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70EEAA-D8D6-48CC-9EC3-8A9A9599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290" y="1820813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 (2)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82781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0.4s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5BCD8D-53AE-4F75-B3A6-9DEA3CC4B48A}"/>
              </a:ext>
            </a:extLst>
          </p:cNvPr>
          <p:cNvSpPr txBox="1"/>
          <p:nvPr/>
        </p:nvSpPr>
        <p:spPr>
          <a:xfrm>
            <a:off x="2249218" y="343475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LMS error curve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DE8AF7-0EB7-44FC-A0EB-D0F4B0DF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95" y="632081"/>
            <a:ext cx="3840000" cy="288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31CDC32-C5A0-4603-939A-42DB8B8025C5}"/>
              </a:ext>
            </a:extLst>
          </p:cNvPr>
          <p:cNvSpPr txBox="1"/>
          <p:nvPr/>
        </p:nvSpPr>
        <p:spPr>
          <a:xfrm>
            <a:off x="6707809" y="343475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RLS error curve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76D9623-828F-4661-8924-13FA24F0D3BE}"/>
              </a:ext>
            </a:extLst>
          </p:cNvPr>
          <p:cNvSpPr txBox="1"/>
          <p:nvPr/>
        </p:nvSpPr>
        <p:spPr>
          <a:xfrm>
            <a:off x="1837887" y="6759002"/>
            <a:ext cx="256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Estimated ATF with LMS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1B41B76-9BD6-4A40-8F40-294E67AC2CE2}"/>
              </a:ext>
            </a:extLst>
          </p:cNvPr>
          <p:cNvSpPr txBox="1"/>
          <p:nvPr/>
        </p:nvSpPr>
        <p:spPr>
          <a:xfrm>
            <a:off x="6351588" y="6743399"/>
            <a:ext cx="251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Estimated ATF with RLS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1985416-0291-4E83-AD60-94BB2331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95" y="3879002"/>
            <a:ext cx="3840000" cy="288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E7FE868-4F62-4FE7-A7B6-4CFD20215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146" y="632081"/>
            <a:ext cx="3840000" cy="288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6872ECE-9F7C-46BA-AE9B-F1299063A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46" y="3953433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8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en-US" altLang="zh-TW" sz="280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4757" y="7179099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2262" y="7179099"/>
            <a:ext cx="833005" cy="353560"/>
          </a:xfrm>
        </p:spPr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內容版面配置區 5">
            <a:extLst>
              <a:ext uri="{FF2B5EF4-FFF2-40B4-BE49-F238E27FC236}">
                <a16:creationId xmlns:a16="http://schemas.microsoft.com/office/drawing/2014/main" id="{90BB7677-C857-4853-A85C-63D168EF3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09" y="1221932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800" b="0">
                <a:cs typeface="Times New Roman" panose="02020603050405020304" pitchFamily="18" charset="0"/>
              </a:rPr>
              <a:t>Adaptive with Kalman filtering</a:t>
            </a:r>
            <a:endParaRPr lang="en-US" altLang="zh-TW" sz="28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8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谢谢ui图片-谢谢配图素材下载-新媒体素材库-觅知网">
            <a:extLst>
              <a:ext uri="{FF2B5EF4-FFF2-40B4-BE49-F238E27FC236}">
                <a16:creationId xmlns:a16="http://schemas.microsoft.com/office/drawing/2014/main" id="{05BA532D-B0F4-4E5D-A1AF-61ACBF24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66" y="799404"/>
            <a:ext cx="5516667" cy="55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224159</TotalTime>
  <Words>279</Words>
  <Application>Microsoft Office PowerPoint</Application>
  <PresentationFormat>自訂</PresentationFormat>
  <Paragraphs>69</Paragraphs>
  <Slides>8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Arial</vt:lpstr>
      <vt:lpstr>Calibri</vt:lpstr>
      <vt:lpstr>Cambria Math</vt:lpstr>
      <vt:lpstr>Times New Roman</vt:lpstr>
      <vt:lpstr>Wingdings</vt:lpstr>
      <vt:lpstr>Office 佈景主題</vt:lpstr>
      <vt:lpstr>MathType 6.0 Equation</vt:lpstr>
      <vt:lpstr>Equation</vt:lpstr>
      <vt:lpstr>CTF model for long reverberation   Date：2022. 08. 02</vt:lpstr>
      <vt:lpstr>Outline</vt:lpstr>
      <vt:lpstr>Algorithm summary</vt:lpstr>
      <vt:lpstr>Simulation setting</vt:lpstr>
      <vt:lpstr>Simulation result (1)</vt:lpstr>
      <vt:lpstr>Simulation result (2)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2602</cp:revision>
  <dcterms:created xsi:type="dcterms:W3CDTF">2012-11-25T05:37:01Z</dcterms:created>
  <dcterms:modified xsi:type="dcterms:W3CDTF">2023-08-02T10:36:21Z</dcterms:modified>
</cp:coreProperties>
</file>